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1.mov" ContentType="video/unknown"/>
  <Override PartName="/ppt/media/media4.mp4" ContentType="video/unknown"/>
  <Override PartName="/ppt/media/media5.mp4" ContentType="video/unknown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mage"/>
          <p:cNvSpPr/>
          <p:nvPr>
            <p:ph type="pic" sz="quarter" idx="21"/>
          </p:nvPr>
        </p:nvSpPr>
        <p:spPr>
          <a:xfrm>
            <a:off x="1451989" y="5401993"/>
            <a:ext cx="5063707" cy="48013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0" name="Image"/>
          <p:cNvSpPr/>
          <p:nvPr>
            <p:ph type="pic" sz="quarter" idx="22"/>
          </p:nvPr>
        </p:nvSpPr>
        <p:spPr>
          <a:xfrm>
            <a:off x="8965131" y="5401993"/>
            <a:ext cx="5063707" cy="48013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1" name="Image"/>
          <p:cNvSpPr/>
          <p:nvPr>
            <p:ph type="pic" sz="quarter" idx="23"/>
          </p:nvPr>
        </p:nvSpPr>
        <p:spPr>
          <a:xfrm>
            <a:off x="16478276" y="5401993"/>
            <a:ext cx="5063707" cy="48013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lass Monito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 Monitor</a:t>
            </a:r>
          </a:p>
        </p:txBody>
      </p:sp>
      <p:sp>
        <p:nvSpPr>
          <p:cNvPr id="182" name="Class Monitor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Class Monitor 2023</a:t>
            </a:r>
          </a:p>
        </p:txBody>
      </p:sp>
      <p:sp>
        <p:nvSpPr>
          <p:cNvPr id="183" name="An Innovative Way to Have Classes! 🤩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Innovative Way to Have Classes! 🤩 </a:t>
            </a:r>
          </a:p>
        </p:txBody>
      </p:sp>
      <p:pic>
        <p:nvPicPr>
          <p:cNvPr id="184" name="4Jhzej4oLoT1oAt2yI6XkDLIwgMwPsqSZI5KjHWegKqNt52YZcccq_rPeMwOiYyPgjAW1yHpsyUOhRxERljK6_PrAnkx_ztVfHdEAotp2AWFtjVD4sHWYCDdaQSEvYK2jd-Rw85F0Kkt8OTsNX_oU7KFww=nw.png" descr="4Jhzej4oLoT1oAt2yI6XkDLIwgMwPsqSZI5KjHWegKqNt52YZcccq_rPeMwOiYyPgjAW1yHpsyUOhRxERljK6_PrAnkx_ztVfHdEAotp2AWFtjVD4sHWYCDdaQSEvYK2jd-Rw85F0Kkt8OTsNX_oU7KFww=n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0" y="556949"/>
            <a:ext cx="4572000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ZwxYZxOaj7K45VE38GAYpr0NhtmkHw5C7fIdY-zCY5h2CNXteBKQIBxl5A-eCiibXwBQAWdzAHLijvWuw1bkEkeBkBsf5YOXlkNcNJ66SUEVlcUPtcUcmn09PhzsPnM3rscEajwpn6Ob6a5UYfRpB-9Uog=nw.png" descr="ZwxYZxOaj7K45VE38GAYpr0NhtmkHw5C7fIdY-zCY5h2CNXteBKQIBxl5A-eCiibXwBQAWdzAHLijvWuw1bkEkeBkBsf5YOXlkNcNJ66SUEVlcUPtcUcmn09PhzsPnM3rscEajwpn6Ob6a5UYfRpB-9Uog=n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5596" y="1386546"/>
            <a:ext cx="2912807" cy="2912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8-BRrYiPj1T1boqAM.png" descr="8-BRrYiPj1T1boq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935" t="0" r="503" b="0"/>
          <a:stretch>
            <a:fillRect/>
          </a:stretch>
        </p:blipFill>
        <p:spPr>
          <a:xfrm>
            <a:off x="12192000" y="-25400"/>
            <a:ext cx="12192001" cy="13766800"/>
          </a:xfrm>
          <a:prstGeom prst="rect">
            <a:avLst/>
          </a:prstGeom>
        </p:spPr>
      </p:pic>
      <p:sp>
        <p:nvSpPr>
          <p:cNvPr id="216" name="AI-Powered Person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AI-Powered Personalization</a:t>
            </a:r>
          </a:p>
        </p:txBody>
      </p:sp>
      <p:sp>
        <p:nvSpPr>
          <p:cNvPr id="217" name="- Personal Difficulty &amp; Conten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- Personal Difficulty &amp; Content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quiz.mp4" descr="quiz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70507" y="827160"/>
            <a:ext cx="21442987" cy="1206168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Quiz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Quiz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9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writing.mp4" descr="writing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70507" y="827160"/>
            <a:ext cx="21442987" cy="1206168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Writing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5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RPReplay_Final1697009628.mov" descr="RPReplay_Final1697009628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402736" y="827160"/>
            <a:ext cx="5578528" cy="1206168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Daily Read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Daily Read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role play.mp4" descr="role play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70507" y="827160"/>
            <a:ext cx="21442987" cy="1206168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Role Play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Role Play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42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qna.mp4" descr="qna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70507" y="827160"/>
            <a:ext cx="21442987" cy="1206168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Q&amp;A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27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teacher dashboard.png" descr="teacher dashboard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1143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235" name="Clear Learning Progr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Clear Learning Progress</a:t>
            </a:r>
          </a:p>
        </p:txBody>
      </p:sp>
      <p:sp>
        <p:nvSpPr>
          <p:cNvPr id="236" name="- Smart Chart and Summar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000"/>
            </a:pPr>
            <a:r>
              <a:t>- Smart Chart and Summary</a:t>
            </a:r>
          </a:p>
          <a:p>
            <a:pPr algn="l">
              <a:defRPr sz="4000"/>
            </a:pPr>
            <a:r>
              <a:t>- Drill down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Dashboard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Dashboard</a:t>
            </a:r>
          </a:p>
        </p:txBody>
      </p:sp>
      <p:pic>
        <p:nvPicPr>
          <p:cNvPr id="23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0422" y="-1"/>
            <a:ext cx="6337963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9727" y="-1"/>
            <a:ext cx="6337963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07668" y="0"/>
            <a:ext cx="633796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ashboard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Dashboard</a:t>
            </a:r>
          </a:p>
        </p:txBody>
      </p:sp>
      <p:pic>
        <p:nvPicPr>
          <p:cNvPr id="24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94376" y="-1"/>
            <a:ext cx="6337963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3233" y="-1"/>
            <a:ext cx="633796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8-6SSnK7dJoDeZ4Ul.png" descr="8-6SSnK7dJoDeZ4Ul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439" t="0" r="0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248" name="Smart Custom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Customization</a:t>
            </a:r>
          </a:p>
        </p:txBody>
      </p:sp>
      <p:sp>
        <p:nvSpPr>
          <p:cNvPr id="249" name="- AI-powered Question Creati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000"/>
            </a:pPr>
            <a:r>
              <a:t>- AI-powered Question Creation </a:t>
            </a:r>
          </a:p>
          <a:p>
            <a:pPr algn="l">
              <a:defRPr sz="4000"/>
            </a:pPr>
            <a:r>
              <a:t>- Flexible Content Adjustment</a:t>
            </a:r>
          </a:p>
          <a:p>
            <a:pPr algn="l">
              <a:defRPr sz="4000"/>
            </a:pPr>
            <a:r>
              <a:t>- Q&amp;A Summary </a:t>
            </a:r>
          </a:p>
          <a:p>
            <a:pPr algn="l">
              <a:defRPr sz="4000"/>
            </a:pPr>
            <a:r>
              <a:t>- Student Grouping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Statement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ontent Adjustment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 defTabSz="792479">
              <a:defRPr spc="-241" sz="8064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Content Adjustment</a:t>
            </a:r>
          </a:p>
        </p:txBody>
      </p:sp>
      <p:pic>
        <p:nvPicPr>
          <p:cNvPr id="252" name="eM4jafEr9EwGsiA0AzcaDJJDMBzClZwQ7ba6kcI5CgA469PYfma7mhxek0bYf2siKkgPpfHlohiDO3Z2RhW6lp2Hu0fbyKJnvDLtbtoWoXu6QkP6Fo42tWp2baF2MWmeBGUUYDwct_iLxuRMT0CTgGUG6g=nw.png" descr="eM4jafEr9EwGsiA0AzcaDJJDMBzClZwQ7ba6kcI5CgA469PYfma7mhxek0bYf2siKkgPpfHlohiDO3Z2RhW6lp2Hu0fbyKJnvDLtbtoWoXu6QkP6Fo42tWp2baF2MWmeBGUUYDwct_iLxuRMT0CTgGUG6g=n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7507" y="-107950"/>
            <a:ext cx="6731001" cy="1352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4rXz5Say9UvBoHk5CdrMX57u1D2FigybeMDzwbdkNtyi2pcvygite-AlJIUqB0fEKes-Z8vIwrlDailePQhI-0bF54inxsgZQfnPiPb7YsQsvpqnoSOqynwbKodZKOVXB7pcYp2Ab-Cv5GSdk-JoICJKXQ=nw.png" descr="4rXz5Say9UvBoHk5CdrMX57u1D2FigybeMDzwbdkNtyi2pcvygite-AlJIUqB0fEKes-Z8vIwrlDailePQhI-0bF54inxsgZQfnPiPb7YsQsvpqnoSOqynwbKodZKOVXB7pcYp2Ab-Cv5GSdk-JoICJKXQ=n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67370" y="95250"/>
            <a:ext cx="6731001" cy="1352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ch Behi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 Behind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Large Language Model"/>
          <p:cNvSpPr txBox="1"/>
          <p:nvPr>
            <p:ph type="title" idx="4294967295"/>
          </p:nvPr>
        </p:nvSpPr>
        <p:spPr>
          <a:xfrm>
            <a:off x="1527442" y="253684"/>
            <a:ext cx="9652001" cy="1549401"/>
          </a:xfrm>
          <a:prstGeom prst="rect">
            <a:avLst/>
          </a:prstGeom>
        </p:spPr>
        <p:txBody>
          <a:bodyPr/>
          <a:lstStyle>
            <a:lvl1pPr algn="l" defTabSz="701675">
              <a:defRPr spc="-214" sz="714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Large Language Model </a:t>
            </a:r>
          </a:p>
        </p:txBody>
      </p:sp>
      <p:sp>
        <p:nvSpPr>
          <p:cNvPr id="258" name="Knowledge Base Enhancement…"/>
          <p:cNvSpPr txBox="1"/>
          <p:nvPr>
            <p:ph type="body" idx="4294967295"/>
          </p:nvPr>
        </p:nvSpPr>
        <p:spPr>
          <a:xfrm>
            <a:off x="360084" y="2049040"/>
            <a:ext cx="11986717" cy="114132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 defTabSz="914400">
              <a:buClrTx/>
              <a:buSzTx/>
              <a:buNone/>
              <a:defRPr sz="4000"/>
            </a:pPr>
            <a:r>
              <a:t>Knowledge Base Enhancement </a:t>
            </a:r>
          </a:p>
          <a:p>
            <a:pPr marL="0" indent="0" algn="ctr" defTabSz="914400">
              <a:buClrTx/>
              <a:buSzTx/>
              <a:buNone/>
              <a:defRPr sz="4000"/>
            </a:pPr>
          </a:p>
          <a:p>
            <a:pPr marL="0" indent="0" algn="ctr" defTabSz="914400">
              <a:buClrTx/>
              <a:buSzTx/>
              <a:buNone/>
              <a:defRPr sz="4000"/>
            </a:pPr>
            <a:r>
              <a:t>Prompt Engineering </a:t>
            </a:r>
          </a:p>
          <a:p>
            <a:pPr marL="0" indent="0" algn="ctr" defTabSz="914400">
              <a:buClrTx/>
              <a:buSzTx/>
              <a:buNone/>
              <a:defRPr sz="4000"/>
            </a:pPr>
          </a:p>
          <a:p>
            <a:pPr marL="0" indent="0" algn="ctr" defTabSz="914400">
              <a:buClrTx/>
              <a:buSzTx/>
              <a:buNone/>
              <a:defRPr sz="4000"/>
            </a:pPr>
            <a:r>
              <a:t>Chain of Thought &amp; Tree of Thought </a:t>
            </a:r>
          </a:p>
          <a:p>
            <a:pPr marL="0" indent="0" algn="ctr" defTabSz="914400">
              <a:buClrTx/>
              <a:buSzTx/>
              <a:buNone/>
              <a:defRPr sz="4000"/>
            </a:pPr>
          </a:p>
          <a:p>
            <a:pPr marL="0" indent="0" algn="ctr" defTabSz="914400">
              <a:buClrTx/>
              <a:buSzTx/>
              <a:buNone/>
              <a:defRPr sz="4000"/>
            </a:pPr>
            <a:r>
              <a:t>Function Calling </a:t>
            </a:r>
          </a:p>
          <a:p>
            <a:pPr marL="0" indent="0" algn="ctr" defTabSz="914400">
              <a:buClrTx/>
              <a:buSzTx/>
              <a:buNone/>
              <a:defRPr sz="4000"/>
            </a:pPr>
          </a:p>
          <a:p>
            <a:pPr marL="0" indent="0" algn="ctr" defTabSz="914400">
              <a:buClrTx/>
              <a:buSzTx/>
              <a:buNone/>
              <a:defRPr sz="4000"/>
            </a:pPr>
            <a:r>
              <a:t>Multi-Agent Collaboration </a:t>
            </a:r>
          </a:p>
          <a:p>
            <a:pPr marL="0" indent="0" algn="ctr" defTabSz="914400">
              <a:buClrTx/>
              <a:buSzTx/>
              <a:buNone/>
              <a:defRPr sz="4000"/>
            </a:pPr>
          </a:p>
          <a:p>
            <a:pPr marL="0" indent="0" algn="ctr" defTabSz="914400">
              <a:buClrTx/>
              <a:buSzTx/>
              <a:buNone/>
              <a:defRPr sz="4000"/>
            </a:pPr>
            <a:r>
              <a:t>Human Involvement Integration</a:t>
            </a:r>
          </a:p>
        </p:txBody>
      </p:sp>
      <p:sp>
        <p:nvSpPr>
          <p:cNvPr id="259" name="Framework"/>
          <p:cNvSpPr txBox="1"/>
          <p:nvPr/>
        </p:nvSpPr>
        <p:spPr>
          <a:xfrm>
            <a:off x="14024243" y="253684"/>
            <a:ext cx="965200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Framework</a:t>
            </a:r>
          </a:p>
        </p:txBody>
      </p:sp>
      <p:sp>
        <p:nvSpPr>
          <p:cNvPr id="260" name="Highly Scalable Framework…"/>
          <p:cNvSpPr txBox="1"/>
          <p:nvPr/>
        </p:nvSpPr>
        <p:spPr>
          <a:xfrm>
            <a:off x="11329441" y="2049040"/>
            <a:ext cx="11986718" cy="498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914400">
              <a:defRPr sz="4000"/>
            </a:pPr>
            <a:r>
              <a:t>Highly Scalable Framework</a:t>
            </a:r>
          </a:p>
          <a:p>
            <a:pPr algn="ctr" defTabSz="914400">
              <a:defRPr sz="4000"/>
            </a:pPr>
          </a:p>
          <a:p>
            <a:pPr algn="ctr" defTabSz="914400">
              <a:defRPr sz="4000"/>
            </a:pPr>
            <a:r>
              <a:t>Support API </a:t>
            </a:r>
          </a:p>
          <a:p>
            <a:pPr algn="ctr" defTabSz="914400">
              <a:defRPr sz="4000"/>
            </a:pPr>
          </a:p>
          <a:p>
            <a:pPr algn="ctr" defTabSz="914400">
              <a:defRPr sz="4000"/>
            </a:pPr>
            <a:r>
              <a:t>Support User Create Function </a:t>
            </a:r>
          </a:p>
        </p:txBody>
      </p:sp>
      <p:sp>
        <p:nvSpPr>
          <p:cNvPr id="261" name="Data Security"/>
          <p:cNvSpPr txBox="1"/>
          <p:nvPr/>
        </p:nvSpPr>
        <p:spPr>
          <a:xfrm>
            <a:off x="14024243" y="6679884"/>
            <a:ext cx="965200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Data Security</a:t>
            </a:r>
          </a:p>
        </p:txBody>
      </p:sp>
      <p:sp>
        <p:nvSpPr>
          <p:cNvPr id="262" name="Anonymization Protocols…"/>
          <p:cNvSpPr txBox="1"/>
          <p:nvPr/>
        </p:nvSpPr>
        <p:spPr>
          <a:xfrm>
            <a:off x="11532641" y="8424440"/>
            <a:ext cx="11986718" cy="498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 defTabSz="914400">
              <a:defRPr sz="4000"/>
            </a:pPr>
            <a:r>
              <a:t>Anonymization Protocols</a:t>
            </a:r>
          </a:p>
          <a:p>
            <a:pPr algn="ctr" defTabSz="914400">
              <a:defRPr sz="4000"/>
            </a:pPr>
          </a:p>
          <a:p>
            <a:pPr algn="ctr" defTabSz="914400">
              <a:defRPr sz="4000"/>
            </a:pPr>
            <a:r>
              <a:t>Encrypted Storage Systems</a:t>
            </a:r>
          </a:p>
          <a:p>
            <a:pPr algn="ctr" defTabSz="914400">
              <a:defRPr sz="4000"/>
            </a:pPr>
          </a:p>
          <a:p>
            <a:pPr algn="ctr" defTabSz="914400">
              <a:defRPr sz="4000"/>
            </a:pPr>
            <a:r>
              <a:t>Model Trained on non-IDD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Business Potent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Potential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Estimated Daily Messages: 3M.…"/>
          <p:cNvSpPr txBox="1"/>
          <p:nvPr>
            <p:ph type="body" idx="1"/>
          </p:nvPr>
        </p:nvSpPr>
        <p:spPr>
          <a:xfrm>
            <a:off x="1270000" y="3906096"/>
            <a:ext cx="21844000" cy="6709914"/>
          </a:xfrm>
          <a:prstGeom prst="rect">
            <a:avLst/>
          </a:prstGeom>
        </p:spPr>
        <p:txBody>
          <a:bodyPr/>
          <a:lstStyle/>
          <a:p>
            <a:pPr defTabSz="975335">
              <a:defRPr spc="-179" sz="8960"/>
            </a:pPr>
          </a:p>
          <a:p>
            <a:pPr defTabSz="975335">
              <a:defRPr spc="-179" sz="8960"/>
            </a:pPr>
            <a:r>
              <a:t>Estimated Daily Messages: 3M.</a:t>
            </a:r>
          </a:p>
          <a:p>
            <a:pPr defTabSz="975335">
              <a:defRPr spc="-179" sz="8960"/>
            </a:pPr>
            <a:r>
              <a:t>Estimated Daily User: 150,000</a:t>
            </a:r>
          </a:p>
          <a:p>
            <a:pPr defTabSz="975335">
              <a:defRPr spc="-179" sz="8960"/>
            </a:pPr>
            <a:r>
              <a:t>Estimated Annual Income: US$2M</a:t>
            </a:r>
          </a:p>
          <a:p>
            <a:pPr defTabSz="975335">
              <a:defRPr spc="-179" sz="8960"/>
            </a:pPr>
          </a:p>
          <a:p>
            <a:pPr defTabSz="975335">
              <a:defRPr spc="-179" sz="8960"/>
            </a:pPr>
            <a:r>
              <a:t>E</a:t>
            </a:r>
          </a:p>
          <a:p>
            <a:pPr defTabSz="975335">
              <a:defRPr spc="-179" sz="8960"/>
            </a:pPr>
          </a:p>
          <a:p>
            <a:pPr defTabSz="975335">
              <a:defRPr spc="-179" sz="8960"/>
            </a:pPr>
            <a:endParaRPr spc="-9" sz="48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67" name="Number of Student: Nearly 1.5 billion people globally are learning a second language. Assume we reach 0.01% of them, then the number of student is  0.15M."/>
          <p:cNvSpPr txBox="1"/>
          <p:nvPr>
            <p:ph type="body" idx="21"/>
          </p:nvPr>
        </p:nvSpPr>
        <p:spPr>
          <a:xfrm>
            <a:off x="1270000" y="10889343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20065">
              <a:defRPr sz="2772"/>
            </a:lvl1pPr>
          </a:lstStyle>
          <a:p>
            <a:pPr/>
            <a:r>
              <a:t>Number of Student: Nearly 1.5 billion people globally are learning a second language. Assume we reach 0.01% of them, then the number of student is  0.15M.</a:t>
            </a:r>
          </a:p>
        </p:txBody>
      </p:sp>
      <p:pic>
        <p:nvPicPr>
          <p:cNvPr id="268" name="4Jhzej4oLoT1oAt2yI6XkDLIwgMwPsqSZI5KjHWegKqNt52YZcccq_rPeMwOiYyPgjAW1yHpsyUOhRxERljK6_PrAnkx_ztVfHdEAotp2AWFtjVD4sHWYCDdaQSEvYK2jd-Rw85F0Kkt8OTsNX_oU7KFww=nw.png" descr="4Jhzej4oLoT1oAt2yI6XkDLIwgMwPsqSZI5KjHWegKqNt52YZcccq_rPeMwOiYyPgjAW1yHpsyUOhRxERljK6_PrAnkx_ztVfHdEAotp2AWFtjVD4sHWYCDdaQSEvYK2jd-Rw85F0Kkt8OTsNX_oU7KFww=n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0" y="774664"/>
            <a:ext cx="4572000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ZwxYZxOaj7K45VE38GAYpr0NhtmkHw5C7fIdY-zCY5h2CNXteBKQIBxl5A-eCiibXwBQAWdzAHLijvWuw1bkEkeBkBsf5YOXlkNcNJ66SUEVlcUPtcUcmn09PhzsPnM3rscEajwpn6Ob6a5UYfRpB-9Uog=nw.png" descr="ZwxYZxOaj7K45VE38GAYpr0NhtmkHw5C7fIdY-zCY5h2CNXteBKQIBxl5A-eCiibXwBQAWdzAHLijvWuw1bkEkeBkBsf5YOXlkNcNJ66SUEVlcUPtcUcmn09PhzsPnM3rscEajwpn6Ob6a5UYfRpB-9Uog=n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5597" y="1604260"/>
            <a:ext cx="2912807" cy="2912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Market Size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Market Size</a:t>
            </a:r>
          </a:p>
        </p:txBody>
      </p:sp>
      <p:pic>
        <p:nvPicPr>
          <p:cNvPr id="272" name="Un3UXca8KK-eRRblF2RcLRVxRntkMoHRLqE8XNjh9GClrb4XG6XoIostz-JklQKnh8MDn5ms2XtDS10_rPJEC09cIekm0Y4W2buJPmnu9P4e3cCXqW9Mn9nhIdEAybjeFraN6B8n4UzoJIK2FICTdbVPxg=nw.png" descr="Un3UXca8KK-eRRblF2RcLRVxRntkMoHRLqE8XNjh9GClrb4XG6XoIostz-JklQKnh8MDn5ms2XtDS10_rPJEC09cIekm0Y4W2buJPmnu9P4e3cCXqW9Mn9nhIdEAybjeFraN6B8n4UzoJIK2FICTdbVPxg=nw.png"/>
          <p:cNvPicPr>
            <a:picLocks noChangeAspect="1"/>
          </p:cNvPicPr>
          <p:nvPr/>
        </p:nvPicPr>
        <p:blipFill>
          <a:blip r:embed="rId2">
            <a:extLst/>
          </a:blip>
          <a:srcRect l="0" t="0" r="25072" b="30927"/>
          <a:stretch>
            <a:fillRect/>
          </a:stretch>
        </p:blipFill>
        <p:spPr>
          <a:xfrm>
            <a:off x="13485765" y="3358898"/>
            <a:ext cx="9741198" cy="8525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Screenshot 2023-10-11 at 01.36.15.png" descr="Screenshot 2023-10-11 at 01.36.15.png"/>
          <p:cNvPicPr>
            <a:picLocks noChangeAspect="1"/>
          </p:cNvPicPr>
          <p:nvPr/>
        </p:nvPicPr>
        <p:blipFill>
          <a:blip r:embed="rId3">
            <a:extLst/>
          </a:blip>
          <a:srcRect l="0" t="1056" r="0" b="1056"/>
          <a:stretch>
            <a:fillRect/>
          </a:stretch>
        </p:blipFill>
        <p:spPr>
          <a:xfrm>
            <a:off x="1004154" y="3474243"/>
            <a:ext cx="11539020" cy="6933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7668" y="21600"/>
                </a:lnTo>
                <a:lnTo>
                  <a:pt x="17668" y="3389"/>
                </a:lnTo>
                <a:lnTo>
                  <a:pt x="21600" y="3389"/>
                </a:lnTo>
                <a:lnTo>
                  <a:pt x="21600" y="0"/>
                </a:lnTo>
                <a:lnTo>
                  <a:pt x="17668" y="0"/>
                </a:lnTo>
                <a:lnTo>
                  <a:pt x="17292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ompetitor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Competitor</a:t>
            </a:r>
          </a:p>
        </p:txBody>
      </p:sp>
      <p:pic>
        <p:nvPicPr>
          <p:cNvPr id="276" name="H_IPYXgW9WouMOzLhWTGn1fk7tFpga18tPfU4j2qt7d6GYwZM6cmRiAP6zBrsHFYIFHlrsutQeP_PIVSOCDqYKJ-ozt_jE2Cis6Ea491El1nrQ6PkIBXS6GqLvc57eziyv74eK79SiY5LGuLVvFcSIZpzw=nw.png" descr="H_IPYXgW9WouMOzLhWTGn1fk7tFpga18tPfU4j2qt7d6GYwZM6cmRiAP6zBrsHFYIFHlrsutQeP_PIVSOCDqYKJ-ozt_jE2Cis6Ea491El1nrQ6PkIBXS6GqLvc57eziyv74eK79SiY5LGuLVvFcSIZpzw=n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285" y="2923720"/>
            <a:ext cx="5242488" cy="4543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20117" t="14655" r="23870" b="19078"/>
          <a:stretch>
            <a:fillRect/>
          </a:stretch>
        </p:blipFill>
        <p:spPr>
          <a:xfrm>
            <a:off x="2514524" y="8351673"/>
            <a:ext cx="2475499" cy="24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91" fill="norm" stroke="1" extrusionOk="0">
                <a:moveTo>
                  <a:pt x="2715" y="0"/>
                </a:moveTo>
                <a:lnTo>
                  <a:pt x="2220" y="267"/>
                </a:lnTo>
                <a:cubicBezTo>
                  <a:pt x="1435" y="691"/>
                  <a:pt x="1122" y="964"/>
                  <a:pt x="714" y="1587"/>
                </a:cubicBezTo>
                <a:cubicBezTo>
                  <a:pt x="11" y="2662"/>
                  <a:pt x="-3" y="2834"/>
                  <a:pt x="1" y="10659"/>
                </a:cubicBezTo>
                <a:cubicBezTo>
                  <a:pt x="3" y="15137"/>
                  <a:pt x="47" y="17918"/>
                  <a:pt x="122" y="18331"/>
                </a:cubicBezTo>
                <a:cubicBezTo>
                  <a:pt x="254" y="19053"/>
                  <a:pt x="617" y="19845"/>
                  <a:pt x="1053" y="20371"/>
                </a:cubicBezTo>
                <a:cubicBezTo>
                  <a:pt x="1402" y="20791"/>
                  <a:pt x="2353" y="21361"/>
                  <a:pt x="2947" y="21505"/>
                </a:cubicBezTo>
                <a:cubicBezTo>
                  <a:pt x="3197" y="21566"/>
                  <a:pt x="6602" y="21600"/>
                  <a:pt x="11024" y="21589"/>
                </a:cubicBezTo>
                <a:lnTo>
                  <a:pt x="18671" y="21572"/>
                </a:lnTo>
                <a:lnTo>
                  <a:pt x="19412" y="21203"/>
                </a:lnTo>
                <a:cubicBezTo>
                  <a:pt x="20296" y="20762"/>
                  <a:pt x="20938" y="20070"/>
                  <a:pt x="21295" y="19174"/>
                </a:cubicBezTo>
                <a:lnTo>
                  <a:pt x="21548" y="18538"/>
                </a:lnTo>
                <a:lnTo>
                  <a:pt x="21583" y="11067"/>
                </a:lnTo>
                <a:cubicBezTo>
                  <a:pt x="21592" y="9127"/>
                  <a:pt x="21597" y="7644"/>
                  <a:pt x="21593" y="6495"/>
                </a:cubicBezTo>
                <a:cubicBezTo>
                  <a:pt x="21582" y="3049"/>
                  <a:pt x="21487" y="2619"/>
                  <a:pt x="21157" y="1966"/>
                </a:cubicBezTo>
                <a:cubicBezTo>
                  <a:pt x="20814" y="1287"/>
                  <a:pt x="20209" y="679"/>
                  <a:pt x="19537" y="334"/>
                </a:cubicBezTo>
                <a:lnTo>
                  <a:pt x="18889" y="0"/>
                </a:lnTo>
                <a:lnTo>
                  <a:pt x="10802" y="0"/>
                </a:lnTo>
                <a:lnTo>
                  <a:pt x="271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8" name="2bxBbq1JhYdVEmyIgGBeK2YmP5bVFWILIKy8vUpCosqx5un6EaZg6ICNzYVox3BubuG-Sax7i2FOvOLY3uHr4LZZrPaV15bmn0M_RB-V9N74kiX3EPlACpzi78OZMH4KlgxV_UaNgydJ8arjr57ckm5xqg=nw.png" descr="2bxBbq1JhYdVEmyIgGBeK2YmP5bVFWILIKy8vUpCosqx5un6EaZg6ICNzYVox3BubuG-Sax7i2FOvOLY3uHr4LZZrPaV15bmn0M_RB-V9N74kiX3EPlACpzi78OZMH4KlgxV_UaNgydJ8arjr57ckm5xqg=n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44085" y="3454367"/>
            <a:ext cx="6733830" cy="3686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54992" y="9207436"/>
            <a:ext cx="5242487" cy="105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GRcA3-m9IJ1EZUZjJVzBDiYWYV7gufiv1xfH52aPYmJlJ8dnDbZJijL1tJg7gITjmU4ETr2JT8vPFme_mI7laIxUzkfBTRb8XlX9iaRBw_9K1IqQFPunXNHu0JhxlgWT-Q7vXrlokufxW4dwVQEEsar_mQ=nw.png" descr="GRcA3-m9IJ1EZUZjJVzBDiYWYV7gufiv1xfH52aPYmJlJ8dnDbZJijL1tJg7gITjmU4ETr2JT8vPFme_mI7laIxUzkfBTRb8XlX9iaRBw_9K1IqQFPunXNHu0JhxlgWT-Q7vXrlokufxW4dwVQEEsar_mQ=n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07970" y="3352263"/>
            <a:ext cx="7227838" cy="3686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827705" y="8387806"/>
            <a:ext cx="4788368" cy="2693457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Fun, but not comprehensive"/>
          <p:cNvSpPr txBox="1"/>
          <p:nvPr>
            <p:ph type="body" sz="quarter" idx="4294967295"/>
          </p:nvPr>
        </p:nvSpPr>
        <p:spPr>
          <a:xfrm>
            <a:off x="1220409" y="11125200"/>
            <a:ext cx="5063729" cy="27362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Tx/>
              <a:buSzTx/>
              <a:buNone/>
              <a:defRPr sz="4000"/>
            </a:lvl1pPr>
          </a:lstStyle>
          <a:p>
            <a:pPr defTabSz="914400"/>
            <a:r>
              <a:t>Fun, but not comprehensive</a:t>
            </a:r>
          </a:p>
        </p:txBody>
      </p:sp>
      <p:sp>
        <p:nvSpPr>
          <p:cNvPr id="283" name="Fun, but not comprehensive"/>
          <p:cNvSpPr txBox="1"/>
          <p:nvPr/>
        </p:nvSpPr>
        <p:spPr>
          <a:xfrm>
            <a:off x="9144371" y="11125200"/>
            <a:ext cx="5063729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defRPr sz="4000"/>
            </a:lvl1pPr>
          </a:lstStyle>
          <a:p>
            <a:pPr defTabSz="914400"/>
            <a:r>
              <a:t>Fun, but not comprehensive</a:t>
            </a:r>
          </a:p>
        </p:txBody>
      </p:sp>
      <p:sp>
        <p:nvSpPr>
          <p:cNvPr id="284" name="Not fun, need effort to create material"/>
          <p:cNvSpPr txBox="1"/>
          <p:nvPr/>
        </p:nvSpPr>
        <p:spPr>
          <a:xfrm>
            <a:off x="17690025" y="11125200"/>
            <a:ext cx="5063729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defRPr sz="4000"/>
            </a:lvl1pPr>
          </a:lstStyle>
          <a:p>
            <a:pPr defTabSz="914400"/>
            <a:r>
              <a:t>Not fun, need effort to create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"/>
          <p:cNvSpPr/>
          <p:nvPr/>
        </p:nvSpPr>
        <p:spPr>
          <a:xfrm>
            <a:off x="9660134" y="3934605"/>
            <a:ext cx="5080401" cy="4801311"/>
          </a:xfrm>
          <a:prstGeom prst="rect">
            <a:avLst/>
          </a:prstGeom>
          <a:solidFill>
            <a:srgbClr val="FCE3E4">
              <a:alpha val="35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87" name="8-E746BWntrlu7Ne2.png" descr="8-E746BWntrlu7Ne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5181"/>
          <a:stretch>
            <a:fillRect/>
          </a:stretch>
        </p:blipFill>
        <p:spPr>
          <a:xfrm>
            <a:off x="2146992" y="3934605"/>
            <a:ext cx="5063707" cy="4801317"/>
          </a:xfrm>
          <a:prstGeom prst="rect">
            <a:avLst/>
          </a:prstGeom>
        </p:spPr>
      </p:pic>
      <p:pic>
        <p:nvPicPr>
          <p:cNvPr id="288" name="8-JYR3HFoJoPqg1Cb (1).png" descr="8-JYR3HFoJoPqg1Cb (1)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5181"/>
          <a:stretch>
            <a:fillRect/>
          </a:stretch>
        </p:blipFill>
        <p:spPr>
          <a:xfrm>
            <a:off x="9660134" y="3934605"/>
            <a:ext cx="5063707" cy="4801317"/>
          </a:xfrm>
          <a:prstGeom prst="rect">
            <a:avLst/>
          </a:prstGeom>
        </p:spPr>
      </p:pic>
      <p:pic>
        <p:nvPicPr>
          <p:cNvPr id="289" name="8-7iuYYiPbjSJ8fDk (1).png" descr="8-7iuYYiPbjSJ8fDk (1).pn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0" r="0" b="5181"/>
          <a:stretch>
            <a:fillRect/>
          </a:stretch>
        </p:blipFill>
        <p:spPr>
          <a:xfrm>
            <a:off x="17173278" y="3934605"/>
            <a:ext cx="5063707" cy="4801317"/>
          </a:xfrm>
          <a:prstGeom prst="rect">
            <a:avLst/>
          </a:prstGeom>
        </p:spPr>
      </p:pic>
      <p:sp>
        <p:nvSpPr>
          <p:cNvPr id="290" name="Use Case"/>
          <p:cNvSpPr txBox="1"/>
          <p:nvPr>
            <p:ph type="title" idx="4294967295"/>
          </p:nvPr>
        </p:nvSpPr>
        <p:spPr>
          <a:xfrm>
            <a:off x="513256" y="45357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Use Case</a:t>
            </a:r>
          </a:p>
        </p:txBody>
      </p:sp>
      <p:sp>
        <p:nvSpPr>
          <p:cNvPr id="291" name="School"/>
          <p:cNvSpPr txBox="1"/>
          <p:nvPr/>
        </p:nvSpPr>
        <p:spPr>
          <a:xfrm>
            <a:off x="2423862" y="2653102"/>
            <a:ext cx="450998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School</a:t>
            </a:r>
          </a:p>
        </p:txBody>
      </p:sp>
      <p:sp>
        <p:nvSpPr>
          <p:cNvPr id="292" name="Tutorial Class"/>
          <p:cNvSpPr txBox="1"/>
          <p:nvPr/>
        </p:nvSpPr>
        <p:spPr>
          <a:xfrm>
            <a:off x="9937005" y="2706465"/>
            <a:ext cx="45099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Tutorial Class</a:t>
            </a:r>
          </a:p>
        </p:txBody>
      </p:sp>
      <p:sp>
        <p:nvSpPr>
          <p:cNvPr id="293" name="Adult Education"/>
          <p:cNvSpPr txBox="1"/>
          <p:nvPr/>
        </p:nvSpPr>
        <p:spPr>
          <a:xfrm>
            <a:off x="17317344" y="2706465"/>
            <a:ext cx="477559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734694">
              <a:spcBef>
                <a:spcPts val="0"/>
              </a:spcBef>
              <a:defRPr sz="4806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Adult Education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"/>
          <p:cNvSpPr/>
          <p:nvPr/>
        </p:nvSpPr>
        <p:spPr>
          <a:xfrm>
            <a:off x="9660134" y="3934605"/>
            <a:ext cx="5080401" cy="4801311"/>
          </a:xfrm>
          <a:prstGeom prst="rect">
            <a:avLst/>
          </a:prstGeom>
          <a:solidFill>
            <a:srgbClr val="FCE3E4">
              <a:alpha val="35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6" name="Line"/>
          <p:cNvSpPr/>
          <p:nvPr/>
        </p:nvSpPr>
        <p:spPr>
          <a:xfrm>
            <a:off x="7814744" y="6494915"/>
            <a:ext cx="1246909" cy="1"/>
          </a:xfrm>
          <a:prstGeom prst="line">
            <a:avLst/>
          </a:prstGeom>
          <a:ln w="254000">
            <a:solidFill>
              <a:srgbClr val="F27179"/>
            </a:solidFill>
            <a:miter/>
            <a:tailEnd type="triangle"/>
          </a:ln>
        </p:spPr>
        <p:txBody>
          <a:bodyPr tIns="91439" bIns="91439"/>
          <a:lstStyle/>
          <a:p>
            <a:pPr defTabSz="1828800">
              <a:spcBef>
                <a:spcPts val="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7" name="Line"/>
          <p:cNvSpPr/>
          <p:nvPr/>
        </p:nvSpPr>
        <p:spPr>
          <a:xfrm>
            <a:off x="15333453" y="6494915"/>
            <a:ext cx="1246909" cy="1"/>
          </a:xfrm>
          <a:prstGeom prst="line">
            <a:avLst/>
          </a:prstGeom>
          <a:ln w="254000">
            <a:solidFill>
              <a:srgbClr val="F27179"/>
            </a:solidFill>
            <a:miter/>
            <a:tailEnd type="triangle"/>
          </a:ln>
        </p:spPr>
        <p:txBody>
          <a:bodyPr tIns="91439" bIns="91439"/>
          <a:lstStyle/>
          <a:p>
            <a:pPr defTabSz="1828800">
              <a:spcBef>
                <a:spcPts val="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98" name="8-SxFc5WzsFZRbKLs.png" descr="8-SxFc5WzsFZRbKLs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5181"/>
          <a:stretch>
            <a:fillRect/>
          </a:stretch>
        </p:blipFill>
        <p:spPr>
          <a:xfrm>
            <a:off x="2146992" y="3934605"/>
            <a:ext cx="5063707" cy="4801317"/>
          </a:xfrm>
          <a:prstGeom prst="rect">
            <a:avLst/>
          </a:prstGeom>
        </p:spPr>
      </p:pic>
      <p:pic>
        <p:nvPicPr>
          <p:cNvPr id="299" name="8-Sllg7rLdTiYNSUr.png" descr="8-Sllg7rLdTiYNSUr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5181"/>
          <a:stretch>
            <a:fillRect/>
          </a:stretch>
        </p:blipFill>
        <p:spPr>
          <a:xfrm>
            <a:off x="9660134" y="3934605"/>
            <a:ext cx="5063707" cy="4801317"/>
          </a:xfrm>
          <a:prstGeom prst="rect">
            <a:avLst/>
          </a:prstGeom>
        </p:spPr>
      </p:pic>
      <p:pic>
        <p:nvPicPr>
          <p:cNvPr id="300" name="8-2PSuWo4CiC1Mt6M.png" descr="8-2PSuWo4CiC1Mt6M.pn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5181" r="0" b="0"/>
          <a:stretch>
            <a:fillRect/>
          </a:stretch>
        </p:blipFill>
        <p:spPr>
          <a:xfrm>
            <a:off x="17173278" y="3934605"/>
            <a:ext cx="5063707" cy="4801317"/>
          </a:xfrm>
          <a:prstGeom prst="rect">
            <a:avLst/>
          </a:prstGeom>
        </p:spPr>
      </p:pic>
      <p:sp>
        <p:nvSpPr>
          <p:cNvPr id="301" name="English Language Learning Dominance"/>
          <p:cNvSpPr txBox="1"/>
          <p:nvPr>
            <p:ph type="body" sz="quarter" idx="4294967295"/>
          </p:nvPr>
        </p:nvSpPr>
        <p:spPr>
          <a:xfrm>
            <a:off x="2140857" y="8948056"/>
            <a:ext cx="5063729" cy="27362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Tx/>
              <a:buSzTx/>
              <a:buNone/>
              <a:defRPr sz="4000"/>
            </a:lvl1pPr>
          </a:lstStyle>
          <a:p>
            <a:pPr defTabSz="914400"/>
            <a:r>
              <a:t>English Language Learning Dominance</a:t>
            </a:r>
          </a:p>
        </p:txBody>
      </p:sp>
      <p:sp>
        <p:nvSpPr>
          <p:cNvPr id="302" name="Expansion into Other Languages"/>
          <p:cNvSpPr txBox="1"/>
          <p:nvPr/>
        </p:nvSpPr>
        <p:spPr>
          <a:xfrm>
            <a:off x="9660135" y="8948056"/>
            <a:ext cx="5063730" cy="273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defRPr sz="4000"/>
            </a:lvl1pPr>
          </a:lstStyle>
          <a:p>
            <a:pPr defTabSz="914400"/>
            <a:r>
              <a:t>Expansion into Other Languages</a:t>
            </a:r>
          </a:p>
        </p:txBody>
      </p:sp>
      <p:sp>
        <p:nvSpPr>
          <p:cNvPr id="303" name="Expansion into Diverse Subject Matter"/>
          <p:cNvSpPr txBox="1"/>
          <p:nvPr/>
        </p:nvSpPr>
        <p:spPr>
          <a:xfrm>
            <a:off x="17173278" y="8948056"/>
            <a:ext cx="5063730" cy="273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defRPr sz="4000"/>
            </a:lvl1pPr>
          </a:lstStyle>
          <a:p>
            <a:pPr defTabSz="914400"/>
            <a:r>
              <a:t>Expansion into Diverse Subject Matter</a:t>
            </a:r>
          </a:p>
        </p:txBody>
      </p:sp>
      <p:sp>
        <p:nvSpPr>
          <p:cNvPr id="304" name="Market Expansion"/>
          <p:cNvSpPr txBox="1"/>
          <p:nvPr>
            <p:ph type="title" idx="4294967295"/>
          </p:nvPr>
        </p:nvSpPr>
        <p:spPr>
          <a:xfrm>
            <a:off x="-147144" y="-5443"/>
            <a:ext cx="9652001" cy="15494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Market Expansion</a:t>
            </a:r>
          </a:p>
        </p:txBody>
      </p:sp>
      <p:sp>
        <p:nvSpPr>
          <p:cNvPr id="305" name="Phrase 1"/>
          <p:cNvSpPr txBox="1"/>
          <p:nvPr/>
        </p:nvSpPr>
        <p:spPr>
          <a:xfrm>
            <a:off x="2423862" y="2653102"/>
            <a:ext cx="450998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Phrase 1</a:t>
            </a:r>
          </a:p>
        </p:txBody>
      </p:sp>
      <p:sp>
        <p:nvSpPr>
          <p:cNvPr id="306" name="Phrase 2"/>
          <p:cNvSpPr txBox="1"/>
          <p:nvPr/>
        </p:nvSpPr>
        <p:spPr>
          <a:xfrm>
            <a:off x="9937005" y="2706465"/>
            <a:ext cx="45099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Phrase 2</a:t>
            </a:r>
          </a:p>
        </p:txBody>
      </p:sp>
      <p:sp>
        <p:nvSpPr>
          <p:cNvPr id="307" name="Phrase 3"/>
          <p:cNvSpPr txBox="1"/>
          <p:nvPr/>
        </p:nvSpPr>
        <p:spPr>
          <a:xfrm>
            <a:off x="17450148" y="2653102"/>
            <a:ext cx="45099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Phrase 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Line"/>
          <p:cNvSpPr/>
          <p:nvPr/>
        </p:nvSpPr>
        <p:spPr>
          <a:xfrm>
            <a:off x="11573813" y="6185182"/>
            <a:ext cx="1246909" cy="1"/>
          </a:xfrm>
          <a:prstGeom prst="line">
            <a:avLst/>
          </a:prstGeom>
          <a:ln w="254000">
            <a:solidFill>
              <a:srgbClr val="F27179"/>
            </a:solidFill>
            <a:miter/>
            <a:tailEnd type="triangle"/>
          </a:ln>
        </p:spPr>
        <p:txBody>
          <a:bodyPr tIns="91439" bIns="91439"/>
          <a:lstStyle/>
          <a:p>
            <a:pPr defTabSz="1828800">
              <a:spcBef>
                <a:spcPts val="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0" name="Partnership &amp; Free Trial"/>
          <p:cNvSpPr txBox="1"/>
          <p:nvPr>
            <p:ph type="body" sz="quarter" idx="4294967295"/>
          </p:nvPr>
        </p:nvSpPr>
        <p:spPr>
          <a:xfrm>
            <a:off x="5903564" y="6840190"/>
            <a:ext cx="5063729" cy="27362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Tx/>
              <a:buSzTx/>
              <a:buNone/>
              <a:defRPr b="1" sz="4000"/>
            </a:lvl1pPr>
          </a:lstStyle>
          <a:p>
            <a:pPr defTabSz="914400">
              <a:defRPr b="0"/>
            </a:pPr>
            <a:r>
              <a:rPr b="1"/>
              <a:t>Partnership &amp; Free Trial</a:t>
            </a:r>
          </a:p>
        </p:txBody>
      </p:sp>
      <p:sp>
        <p:nvSpPr>
          <p:cNvPr id="311" name="Subscription Model"/>
          <p:cNvSpPr txBox="1"/>
          <p:nvPr/>
        </p:nvSpPr>
        <p:spPr>
          <a:xfrm>
            <a:off x="13416708" y="6840190"/>
            <a:ext cx="5063729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defRPr b="1" sz="4000"/>
            </a:lvl1pPr>
          </a:lstStyle>
          <a:p>
            <a:pPr defTabSz="914400"/>
            <a:r>
              <a:t>Subscription Model</a:t>
            </a:r>
          </a:p>
        </p:txBody>
      </p:sp>
      <p:sp>
        <p:nvSpPr>
          <p:cNvPr id="312" name="Business Model"/>
          <p:cNvSpPr txBox="1"/>
          <p:nvPr>
            <p:ph type="title" idx="4294967295"/>
          </p:nvPr>
        </p:nvSpPr>
        <p:spPr>
          <a:xfrm>
            <a:off x="-147144" y="-5443"/>
            <a:ext cx="9652001" cy="15494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Business Model</a:t>
            </a:r>
          </a:p>
        </p:txBody>
      </p:sp>
      <p:sp>
        <p:nvSpPr>
          <p:cNvPr id="313" name="Phrase 1"/>
          <p:cNvSpPr txBox="1"/>
          <p:nvPr/>
        </p:nvSpPr>
        <p:spPr>
          <a:xfrm>
            <a:off x="6180434" y="4139512"/>
            <a:ext cx="450998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Phrase 1</a:t>
            </a:r>
          </a:p>
        </p:txBody>
      </p:sp>
      <p:sp>
        <p:nvSpPr>
          <p:cNvPr id="314" name="Phrase 2"/>
          <p:cNvSpPr txBox="1"/>
          <p:nvPr/>
        </p:nvSpPr>
        <p:spPr>
          <a:xfrm>
            <a:off x="13693578" y="4192875"/>
            <a:ext cx="450998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Phrase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8-zEr9tJJ0dxbVVw2 (1).png" descr="8-zEr9tJJ0dxbVVw2 (1)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1143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90" name="Teac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Teacher</a:t>
            </a:r>
          </a:p>
        </p:txBody>
      </p:sp>
      <p:sp>
        <p:nvSpPr>
          <p:cNvPr id="191" name="- Hard to manage a big clas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000"/>
            </a:pPr>
            <a:r>
              <a:t>- Hard to manage a big class</a:t>
            </a:r>
          </a:p>
          <a:p>
            <a:pPr algn="l">
              <a:defRPr sz="4000"/>
            </a:pPr>
            <a:r>
              <a:t>- Students have different needs and 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Attribu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&quot;Your Personalized Learning Journey Starts Here.&quot;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40" sz="7000"/>
            </a:lvl1pPr>
          </a:lstStyle>
          <a:p>
            <a:pPr/>
            <a:r>
              <a:t>"Your Personalized Learning Journey Starts Here."</a:t>
            </a:r>
          </a:p>
        </p:txBody>
      </p:sp>
      <p:pic>
        <p:nvPicPr>
          <p:cNvPr id="318" name="4Jhzej4oLoT1oAt2yI6XkDLIwgMwPsqSZI5KjHWegKqNt52YZcccq_rPeMwOiYyPgjAW1yHpsyUOhRxERljK6_PrAnkx_ztVfHdEAotp2AWFtjVD4sHWYCDdaQSEvYK2jd-Rw85F0Kkt8OTsNX_oU7KFww=nw.png" descr="4Jhzej4oLoT1oAt2yI6XkDLIwgMwPsqSZI5KjHWegKqNt52YZcccq_rPeMwOiYyPgjAW1yHpsyUOhRxERljK6_PrAnkx_ztVfHdEAotp2AWFtjVD4sHWYCDdaQSEvYK2jd-Rw85F0Kkt8OTsNX_oU7KFww=n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0" y="774664"/>
            <a:ext cx="4572000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ZwxYZxOaj7K45VE38GAYpr0NhtmkHw5C7fIdY-zCY5h2CNXteBKQIBxl5A-eCiibXwBQAWdzAHLijvWuw1bkEkeBkBsf5YOXlkNcNJ66SUEVlcUPtcUcmn09PhzsPnM3rscEajwpn6Ob6a5UYfRpB-9Uog=nw.png" descr="ZwxYZxOaj7K45VE38GAYpr0NhtmkHw5C7fIdY-zCY5h2CNXteBKQIBxl5A-eCiibXwBQAWdzAHLijvWuw1bkEkeBkBsf5YOXlkNcNJ66SUEVlcUPtcUcmn09PhzsPnM3rscEajwpn6Ob6a5UYfRpB-9Uog=n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5597" y="1604260"/>
            <a:ext cx="2912807" cy="2912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Attribu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Text Class Monitor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Class Monitor!</a:t>
            </a:r>
          </a:p>
        </p:txBody>
      </p:sp>
      <p:pic>
        <p:nvPicPr>
          <p:cNvPr id="3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2017" y="8173202"/>
            <a:ext cx="4099966" cy="4209298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https://wa.me/60136951322"/>
          <p:cNvSpPr txBox="1"/>
          <p:nvPr/>
        </p:nvSpPr>
        <p:spPr>
          <a:xfrm>
            <a:off x="1270000" y="9846905"/>
            <a:ext cx="21844000" cy="34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pc="-140" sz="70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</a:p>
          <a:p>
            <a:pPr algn="ctr">
              <a:lnSpc>
                <a:spcPct val="80000"/>
              </a:lnSpc>
              <a:spcBef>
                <a:spcPts val="0"/>
              </a:spcBef>
              <a:defRPr spc="-140" sz="70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</a:p>
          <a:p>
            <a:pPr algn="ctr">
              <a:lnSpc>
                <a:spcPct val="80000"/>
              </a:lnSpc>
              <a:spcBef>
                <a:spcPts val="0"/>
              </a:spcBef>
              <a:defRPr spc="-140" sz="70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https://wa.me/60136951322</a:t>
            </a:r>
          </a:p>
        </p:txBody>
      </p:sp>
      <p:pic>
        <p:nvPicPr>
          <p:cNvPr id="325" name="4Jhzej4oLoT1oAt2yI6XkDLIwgMwPsqSZI5KjHWegKqNt52YZcccq_rPeMwOiYyPgjAW1yHpsyUOhRxERljK6_PrAnkx_ztVfHdEAotp2AWFtjVD4sHWYCDdaQSEvYK2jd-Rw85F0Kkt8OTsNX_oU7KFww=nw.png" descr="4Jhzej4oLoT1oAt2yI6XkDLIwgMwPsqSZI5KjHWegKqNt52YZcccq_rPeMwOiYyPgjAW1yHpsyUOhRxERljK6_PrAnkx_ztVfHdEAotp2AWFtjVD4sHWYCDdaQSEvYK2jd-Rw85F0Kkt8OTsNX_oU7KFww=n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6000" y="774664"/>
            <a:ext cx="4572000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ZwxYZxOaj7K45VE38GAYpr0NhtmkHw5C7fIdY-zCY5h2CNXteBKQIBxl5A-eCiibXwBQAWdzAHLijvWuw1bkEkeBkBsf5YOXlkNcNJ66SUEVlcUPtcUcmn09PhzsPnM3rscEajwpn6Ob6a5UYfRpB-9Uog=nw.png" descr="ZwxYZxOaj7K45VE38GAYpr0NhtmkHw5C7fIdY-zCY5h2CNXteBKQIBxl5A-eCiibXwBQAWdzAHLijvWuw1bkEkeBkBsf5YOXlkNcNJ66SUEVlcUPtcUcmn09PhzsPnM3rscEajwpn6Ob6a5UYfRpB-9Uog=n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35597" y="1604260"/>
            <a:ext cx="2912807" cy="2912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8-t7bNsqJPmDxzgQY.png" descr="8-t7bNsqJPmDxzgQY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252" t="0" r="5186" b="0"/>
          <a:stretch>
            <a:fillRect/>
          </a:stretch>
        </p:blipFill>
        <p:spPr>
          <a:xfrm>
            <a:off x="12179411" y="-25400"/>
            <a:ext cx="12192001" cy="13766800"/>
          </a:xfrm>
          <a:prstGeom prst="rect">
            <a:avLst/>
          </a:prstGeom>
        </p:spPr>
      </p:pic>
      <p:sp>
        <p:nvSpPr>
          <p:cNvPr id="194" name="Stud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Student</a:t>
            </a:r>
          </a:p>
        </p:txBody>
      </p:sp>
      <p:sp>
        <p:nvSpPr>
          <p:cNvPr id="195" name="- Either too hard or too eas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000"/>
            </a:pPr>
            <a:r>
              <a:t>- Either too hard or too easy</a:t>
            </a:r>
          </a:p>
          <a:p>
            <a:pPr algn="l">
              <a:defRPr sz="4000"/>
            </a:pPr>
            <a:r>
              <a:t>- Boring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8-wjUfocAogvurQ77.png" descr="8-wjUfocAogvurQ77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439" t="0" r="0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98" name="Par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Parent</a:t>
            </a:r>
          </a:p>
        </p:txBody>
      </p:sp>
      <p:sp>
        <p:nvSpPr>
          <p:cNvPr id="199" name="- Don’t know how to help their childre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- Don’t know how to help their children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lass Monitor’s 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 Monitor’s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tudent using phone at bus stop.png" descr="student using phone at bus stop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1143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204" name="Simple &amp; User Friend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&amp; User Friendly </a:t>
            </a:r>
          </a:p>
        </p:txBody>
      </p:sp>
      <p:sp>
        <p:nvSpPr>
          <p:cNvPr id="205" name="- Anytim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000"/>
            </a:pPr>
            <a:r>
              <a:t>- Anytime </a:t>
            </a:r>
          </a:p>
          <a:p>
            <a:pPr algn="l">
              <a:defRPr sz="4000"/>
            </a:pPr>
            <a:r>
              <a:t>- Anywhere</a:t>
            </a:r>
          </a:p>
          <a:p>
            <a:pPr algn="l">
              <a:defRPr sz="4000"/>
            </a:pPr>
            <a:r>
              <a:t>-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easy to use.mp4" descr="easy to us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70507" y="827160"/>
            <a:ext cx="21442987" cy="1206168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Menu"/>
          <p:cNvSpPr txBox="1"/>
          <p:nvPr>
            <p:ph type="title" idx="4294967295"/>
          </p:nvPr>
        </p:nvSpPr>
        <p:spPr>
          <a:xfrm>
            <a:off x="206642" y="-32658"/>
            <a:ext cx="9652001" cy="1549401"/>
          </a:xfrm>
          <a:prstGeom prst="rect">
            <a:avLst/>
          </a:prstGeom>
        </p:spPr>
        <p:txBody>
          <a:bodyPr/>
          <a:lstStyle>
            <a:lvl1pPr algn="l"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Menu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8-pZNdgcDCZYEEILV.png" descr="8-pZNdgcDCZYEEILV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770" t="0" r="669" b="0"/>
          <a:stretch>
            <a:fillRect/>
          </a:stretch>
        </p:blipFill>
        <p:spPr>
          <a:xfrm>
            <a:off x="12192000" y="-25401"/>
            <a:ext cx="12192001" cy="13766801"/>
          </a:xfrm>
          <a:prstGeom prst="rect">
            <a:avLst/>
          </a:prstGeom>
        </p:spPr>
      </p:pic>
      <p:sp>
        <p:nvSpPr>
          <p:cNvPr id="211" name="Comprehensiv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Comprehensive</a:t>
            </a:r>
          </a:p>
          <a:p>
            <a:pPr/>
            <a:r>
              <a:t>Learning Approach</a:t>
            </a:r>
          </a:p>
        </p:txBody>
      </p:sp>
      <p:sp>
        <p:nvSpPr>
          <p:cNvPr id="212" name="- Quiz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000"/>
            </a:pPr>
            <a:r>
              <a:t>- Quiz</a:t>
            </a:r>
          </a:p>
          <a:p>
            <a:pPr algn="l">
              <a:defRPr sz="4000"/>
            </a:pPr>
            <a:r>
              <a:t>- Realistic and Fun function</a:t>
            </a:r>
          </a:p>
          <a:p>
            <a:pPr algn="l">
              <a:defRPr sz="4000"/>
            </a:pPr>
            <a:r>
              <a:t>- Q&amp;A</a:t>
            </a:r>
          </a:p>
        </p:txBody>
      </p:sp>
      <p:pic>
        <p:nvPicPr>
          <p:cNvPr id="213" name="roleplay knight.png" descr="roleplay knight.png"/>
          <p:cNvPicPr>
            <a:picLocks noChangeAspect="1"/>
          </p:cNvPicPr>
          <p:nvPr/>
        </p:nvPicPr>
        <p:blipFill>
          <a:blip r:embed="rId3">
            <a:extLst/>
          </a:blip>
          <a:srcRect l="0" t="767" r="0" b="765"/>
          <a:stretch>
            <a:fillRect/>
          </a:stretch>
        </p:blipFill>
        <p:spPr>
          <a:xfrm>
            <a:off x="12559755" y="207283"/>
            <a:ext cx="4344936" cy="4278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3221" y="21600"/>
                  <a:pt x="15449" y="20793"/>
                  <a:pt x="17250" y="19448"/>
                </a:cubicBezTo>
                <a:lnTo>
                  <a:pt x="20369" y="20654"/>
                </a:lnTo>
                <a:lnTo>
                  <a:pt x="19242" y="17522"/>
                </a:lnTo>
                <a:cubicBezTo>
                  <a:pt x="20714" y="15677"/>
                  <a:pt x="21600" y="1334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